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38" r:id="rId3"/>
    <p:sldId id="352" r:id="rId4"/>
    <p:sldId id="359" r:id="rId5"/>
    <p:sldId id="345" r:id="rId6"/>
    <p:sldId id="353" r:id="rId7"/>
    <p:sldId id="346" r:id="rId8"/>
    <p:sldId id="347" r:id="rId9"/>
    <p:sldId id="348" r:id="rId10"/>
    <p:sldId id="349" r:id="rId11"/>
    <p:sldId id="350" r:id="rId12"/>
    <p:sldId id="356" r:id="rId13"/>
    <p:sldId id="357" r:id="rId14"/>
    <p:sldId id="355" r:id="rId15"/>
    <p:sldId id="259" r:id="rId16"/>
    <p:sldId id="341" r:id="rId17"/>
  </p:sldIdLst>
  <p:sldSz cx="13681075" cy="7921625"/>
  <p:notesSz cx="6858000" cy="9144000"/>
  <p:defaultTextStyle>
    <a:defPPr>
      <a:defRPr lang="en-US"/>
    </a:defPPr>
    <a:lvl1pPr marL="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722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3444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5166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6888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8610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0332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2054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93776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5">
          <p15:clr>
            <a:srgbClr val="A4A3A4"/>
          </p15:clr>
        </p15:guide>
        <p15:guide id="2" pos="430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ica Palacios" initials="AP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6699FF"/>
    <a:srgbClr val="3399FF"/>
    <a:srgbClr val="33CCCC"/>
    <a:srgbClr val="969696"/>
    <a:srgbClr val="33CCFF"/>
    <a:srgbClr val="99FFCC"/>
    <a:srgbClr val="CCFFCC"/>
    <a:srgbClr val="4D5B80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12" autoAdjust="0"/>
    <p:restoredTop sz="86757" autoAdjust="0"/>
  </p:normalViewPr>
  <p:slideViewPr>
    <p:cSldViewPr>
      <p:cViewPr varScale="1">
        <p:scale>
          <a:sx n="65" d="100"/>
          <a:sy n="65" d="100"/>
        </p:scale>
        <p:origin x="660" y="72"/>
      </p:cViewPr>
      <p:guideLst>
        <p:guide orient="horz" pos="2495"/>
        <p:guide pos="43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F04D6-F2E9-42B5-8AC2-DF20326E6314}" type="datetimeFigureOut">
              <a:rPr lang="es-CO" smtClean="0"/>
              <a:pPr/>
              <a:t>29/05/2024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DC8C2-87C0-4F1C-B2D8-D91592B3EE5E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2367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026081" y="2460839"/>
            <a:ext cx="11628914" cy="169801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052161" y="4488921"/>
            <a:ext cx="9576753" cy="202441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1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51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703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20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37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30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2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4840167" y="366742"/>
            <a:ext cx="4605488" cy="780793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023707" y="366742"/>
            <a:ext cx="13588442" cy="780793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22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40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80711" y="5090378"/>
            <a:ext cx="11628914" cy="1573323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080711" y="3357523"/>
            <a:ext cx="11628914" cy="1732855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1722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3444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516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688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861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7033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3205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9377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04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023707" y="2134438"/>
            <a:ext cx="9096965" cy="6040239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0348690" y="2134438"/>
            <a:ext cx="9096965" cy="6040239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55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4054" y="317232"/>
            <a:ext cx="12312968" cy="1320271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84054" y="1773198"/>
            <a:ext cx="6044851" cy="73898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7220" indent="0">
              <a:buNone/>
              <a:defRPr sz="2700" b="1"/>
            </a:lvl2pPr>
            <a:lvl3pPr marL="1234440" indent="0">
              <a:buNone/>
              <a:defRPr sz="2400" b="1"/>
            </a:lvl3pPr>
            <a:lvl4pPr marL="1851660" indent="0">
              <a:buNone/>
              <a:defRPr sz="2200" b="1"/>
            </a:lvl4pPr>
            <a:lvl5pPr marL="2468880" indent="0">
              <a:buNone/>
              <a:defRPr sz="2200" b="1"/>
            </a:lvl5pPr>
            <a:lvl6pPr marL="3086100" indent="0">
              <a:buNone/>
              <a:defRPr sz="2200" b="1"/>
            </a:lvl6pPr>
            <a:lvl7pPr marL="3703320" indent="0">
              <a:buNone/>
              <a:defRPr sz="2200" b="1"/>
            </a:lvl7pPr>
            <a:lvl8pPr marL="4320540" indent="0">
              <a:buNone/>
              <a:defRPr sz="2200" b="1"/>
            </a:lvl8pPr>
            <a:lvl9pPr marL="4937760" indent="0">
              <a:buNone/>
              <a:defRPr sz="2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84054" y="2512182"/>
            <a:ext cx="6044851" cy="456410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949797" y="1773198"/>
            <a:ext cx="6047225" cy="73898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7220" indent="0">
              <a:buNone/>
              <a:defRPr sz="2700" b="1"/>
            </a:lvl2pPr>
            <a:lvl3pPr marL="1234440" indent="0">
              <a:buNone/>
              <a:defRPr sz="2400" b="1"/>
            </a:lvl3pPr>
            <a:lvl4pPr marL="1851660" indent="0">
              <a:buNone/>
              <a:defRPr sz="2200" b="1"/>
            </a:lvl4pPr>
            <a:lvl5pPr marL="2468880" indent="0">
              <a:buNone/>
              <a:defRPr sz="2200" b="1"/>
            </a:lvl5pPr>
            <a:lvl6pPr marL="3086100" indent="0">
              <a:buNone/>
              <a:defRPr sz="2200" b="1"/>
            </a:lvl6pPr>
            <a:lvl7pPr marL="3703320" indent="0">
              <a:buNone/>
              <a:defRPr sz="2200" b="1"/>
            </a:lvl7pPr>
            <a:lvl8pPr marL="4320540" indent="0">
              <a:buNone/>
              <a:defRPr sz="2200" b="1"/>
            </a:lvl8pPr>
            <a:lvl9pPr marL="4937760" indent="0">
              <a:buNone/>
              <a:defRPr sz="2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949797" y="2512182"/>
            <a:ext cx="6047225" cy="456410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1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0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6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4055" y="315398"/>
            <a:ext cx="4500979" cy="1342275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48920" y="315399"/>
            <a:ext cx="7648101" cy="6760887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84055" y="1657674"/>
            <a:ext cx="4500979" cy="5418612"/>
          </a:xfrm>
        </p:spPr>
        <p:txBody>
          <a:bodyPr/>
          <a:lstStyle>
            <a:lvl1pPr marL="0" indent="0">
              <a:buNone/>
              <a:defRPr sz="1900"/>
            </a:lvl1pPr>
            <a:lvl2pPr marL="617220" indent="0">
              <a:buNone/>
              <a:defRPr sz="1600"/>
            </a:lvl2pPr>
            <a:lvl3pPr marL="1234440" indent="0">
              <a:buNone/>
              <a:defRPr sz="1400"/>
            </a:lvl3pPr>
            <a:lvl4pPr marL="1851660" indent="0">
              <a:buNone/>
              <a:defRPr sz="1200"/>
            </a:lvl4pPr>
            <a:lvl5pPr marL="2468880" indent="0">
              <a:buNone/>
              <a:defRPr sz="1200"/>
            </a:lvl5pPr>
            <a:lvl6pPr marL="3086100" indent="0">
              <a:buNone/>
              <a:defRPr sz="1200"/>
            </a:lvl6pPr>
            <a:lvl7pPr marL="3703320" indent="0">
              <a:buNone/>
              <a:defRPr sz="1200"/>
            </a:lvl7pPr>
            <a:lvl8pPr marL="4320540" indent="0">
              <a:buNone/>
              <a:defRPr sz="1200"/>
            </a:lvl8pPr>
            <a:lvl9pPr marL="4937760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64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681586" y="5545137"/>
            <a:ext cx="8208645" cy="654635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681586" y="707812"/>
            <a:ext cx="8208645" cy="4752975"/>
          </a:xfrm>
        </p:spPr>
        <p:txBody>
          <a:bodyPr/>
          <a:lstStyle>
            <a:lvl1pPr marL="0" indent="0">
              <a:buNone/>
              <a:defRPr sz="4300"/>
            </a:lvl1pPr>
            <a:lvl2pPr marL="617220" indent="0">
              <a:buNone/>
              <a:defRPr sz="3800"/>
            </a:lvl2pPr>
            <a:lvl3pPr marL="1234440" indent="0">
              <a:buNone/>
              <a:defRPr sz="3200"/>
            </a:lvl3pPr>
            <a:lvl4pPr marL="1851660" indent="0">
              <a:buNone/>
              <a:defRPr sz="2700"/>
            </a:lvl4pPr>
            <a:lvl5pPr marL="2468880" indent="0">
              <a:buNone/>
              <a:defRPr sz="2700"/>
            </a:lvl5pPr>
            <a:lvl6pPr marL="3086100" indent="0">
              <a:buNone/>
              <a:defRPr sz="2700"/>
            </a:lvl6pPr>
            <a:lvl7pPr marL="3703320" indent="0">
              <a:buNone/>
              <a:defRPr sz="2700"/>
            </a:lvl7pPr>
            <a:lvl8pPr marL="4320540" indent="0">
              <a:buNone/>
              <a:defRPr sz="2700"/>
            </a:lvl8pPr>
            <a:lvl9pPr marL="4937760" indent="0">
              <a:buNone/>
              <a:defRPr sz="27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681586" y="6199772"/>
            <a:ext cx="8208645" cy="929690"/>
          </a:xfrm>
        </p:spPr>
        <p:txBody>
          <a:bodyPr/>
          <a:lstStyle>
            <a:lvl1pPr marL="0" indent="0">
              <a:buNone/>
              <a:defRPr sz="1900"/>
            </a:lvl1pPr>
            <a:lvl2pPr marL="617220" indent="0">
              <a:buNone/>
              <a:defRPr sz="1600"/>
            </a:lvl2pPr>
            <a:lvl3pPr marL="1234440" indent="0">
              <a:buNone/>
              <a:defRPr sz="1400"/>
            </a:lvl3pPr>
            <a:lvl4pPr marL="1851660" indent="0">
              <a:buNone/>
              <a:defRPr sz="1200"/>
            </a:lvl4pPr>
            <a:lvl5pPr marL="2468880" indent="0">
              <a:buNone/>
              <a:defRPr sz="1200"/>
            </a:lvl5pPr>
            <a:lvl6pPr marL="3086100" indent="0">
              <a:buNone/>
              <a:defRPr sz="1200"/>
            </a:lvl6pPr>
            <a:lvl7pPr marL="3703320" indent="0">
              <a:buNone/>
              <a:defRPr sz="1200"/>
            </a:lvl7pPr>
            <a:lvl8pPr marL="4320540" indent="0">
              <a:buNone/>
              <a:defRPr sz="1200"/>
            </a:lvl8pPr>
            <a:lvl9pPr marL="4937760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9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84054" y="317232"/>
            <a:ext cx="12312968" cy="1320271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84054" y="1848380"/>
            <a:ext cx="12312968" cy="5227906"/>
          </a:xfrm>
          <a:prstGeom prst="rect">
            <a:avLst/>
          </a:prstGeom>
        </p:spPr>
        <p:txBody>
          <a:bodyPr vert="horz" lIns="123444" tIns="61722" rIns="123444" bIns="61722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84054" y="7342173"/>
            <a:ext cx="3192251" cy="421753"/>
          </a:xfrm>
          <a:prstGeom prst="rect">
            <a:avLst/>
          </a:prstGeom>
        </p:spPr>
        <p:txBody>
          <a:bodyPr vert="horz" lIns="123444" tIns="61722" rIns="123444" bIns="61722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674368" y="7342173"/>
            <a:ext cx="4332340" cy="421753"/>
          </a:xfrm>
          <a:prstGeom prst="rect">
            <a:avLst/>
          </a:prstGeom>
        </p:spPr>
        <p:txBody>
          <a:bodyPr vert="horz" lIns="123444" tIns="61722" rIns="123444" bIns="61722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9804770" y="7342173"/>
            <a:ext cx="3192251" cy="421753"/>
          </a:xfrm>
          <a:prstGeom prst="rect">
            <a:avLst/>
          </a:prstGeom>
        </p:spPr>
        <p:txBody>
          <a:bodyPr vert="horz" lIns="123444" tIns="61722" rIns="123444" bIns="61722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38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344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2915" indent="-462915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02983" indent="-385763" algn="l" defTabSz="1234440" rtl="0" eaLnBrk="1" latinLnBrk="0" hangingPunct="1">
        <a:spcBef>
          <a:spcPct val="20000"/>
        </a:spcBef>
        <a:buFont typeface="Arial" panose="020B0604020202020204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4305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6027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7749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9471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1193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62915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24637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3444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5166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8610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70332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93776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r.slideshare.net/cosmeacr/coeficientes-de-rugosidad-haesta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s.scribd.com/document/667017447/NTC-1500" TargetMode="External"/><Relationship Id="rId4" Type="http://schemas.openxmlformats.org/officeDocument/2006/relationships/hyperlink" Target="https://www.bibliocad.com/es/biblioteca/planos-de-instalaciones-hidraulicas-casa_57414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6822535" y="4176836"/>
            <a:ext cx="669674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Filocaris Pinzón - 7003936 </a:t>
            </a:r>
          </a:p>
          <a:p>
            <a:pPr algn="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Andrés Bernal - 7003748 </a:t>
            </a:r>
          </a:p>
          <a:p>
            <a:pPr algn="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Santiago Gayón - 7003880</a:t>
            </a:r>
          </a:p>
          <a:p>
            <a:pPr algn="r"/>
            <a:endParaRPr lang="es-CO" sz="36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376041" y="864468"/>
            <a:ext cx="88929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400"/>
              </a:spcBef>
              <a:spcAft>
                <a:spcPts val="1500"/>
              </a:spcAft>
            </a:pPr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de Agua Potable para Edificio de Apartamentos 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0" y="3345839"/>
            <a:ext cx="59235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Mecánica de Fluidos </a:t>
            </a:r>
          </a:p>
          <a:p>
            <a:endParaRPr lang="es-CO" sz="40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Ingeniería en Mecatronica</a:t>
            </a:r>
          </a:p>
          <a:p>
            <a:endParaRPr lang="es-CO" sz="40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672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97" y="1254833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768563" y="639280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Caudales requeridos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6305" t="4096" r="10686" b="1705"/>
          <a:stretch/>
        </p:blipFill>
        <p:spPr>
          <a:xfrm>
            <a:off x="768563" y="3693651"/>
            <a:ext cx="3960440" cy="34591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63" y="1944588"/>
            <a:ext cx="4031044" cy="161450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DC9D62-E5EF-F5B4-689D-8B3369C5E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857" y="2951139"/>
            <a:ext cx="5149331" cy="10096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555EA6F-6BA8-0A80-B4BA-C309B2278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571" y="4608884"/>
            <a:ext cx="5207901" cy="53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14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97" y="1254833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781889" y="609378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Graficas correspondientes a la bomba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2007"/>
          <a:stretch/>
        </p:blipFill>
        <p:spPr>
          <a:xfrm>
            <a:off x="359817" y="1728564"/>
            <a:ext cx="3388970" cy="280831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D158D01-3241-E0C0-C4E7-049CF6C34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275" y="4536876"/>
            <a:ext cx="3564398" cy="151216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3BD1866-4C93-D4D6-60E6-FD72F36E53D9}"/>
              </a:ext>
            </a:extLst>
          </p:cNvPr>
          <p:cNvSpPr txBox="1"/>
          <p:nvPr/>
        </p:nvSpPr>
        <p:spPr>
          <a:xfrm>
            <a:off x="7416601" y="2232620"/>
            <a:ext cx="4068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 los cálculos de consumo podemos calcular la potencia mínima del bomba, teniendo o asumiendo la eficiencia de la bomba a 75% y una altura de 75 m.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58EDA4B-A361-7919-FD7B-CEEB7BC99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92" y="4592648"/>
            <a:ext cx="6393189" cy="26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01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97" y="1254833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791865" y="432420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 del APP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848" y="1391055"/>
            <a:ext cx="10869244" cy="601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36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97" y="1254833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791865" y="432420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 del APP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72" y="1512540"/>
            <a:ext cx="10766995" cy="599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60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97" y="1254833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287809" y="639280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Referencias 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86541" y="1870386"/>
            <a:ext cx="133934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	“Coeficientes de rugosidad (</a:t>
            </a:r>
            <a:r>
              <a:rPr lang="es-ES" dirty="0" err="1"/>
              <a:t>haestad</a:t>
            </a:r>
            <a:r>
              <a:rPr lang="es-ES" dirty="0"/>
              <a:t>)”. </a:t>
            </a:r>
            <a:r>
              <a:rPr lang="es-ES" dirty="0" err="1"/>
              <a:t>SlideShare</a:t>
            </a:r>
            <a:r>
              <a:rPr lang="es-ES" dirty="0"/>
              <a:t>. Accedido el 15 de abril de 2024. [En línea]. Disponible: </a:t>
            </a:r>
            <a:r>
              <a:rPr lang="es-ES" dirty="0">
                <a:hlinkClick r:id="rId3"/>
              </a:rPr>
              <a:t>https://fr.slideshare.net/cosmeacr/coeficientes-de-rugosidad-haestad</a:t>
            </a:r>
            <a:endParaRPr lang="es-ES" dirty="0"/>
          </a:p>
          <a:p>
            <a:r>
              <a:rPr lang="es-ES" dirty="0"/>
              <a:t>[2]	“INTER ELECTRICAS Tubo Ducto PVC EB de 4 x 6 </a:t>
            </a:r>
            <a:r>
              <a:rPr lang="es-ES" dirty="0" err="1"/>
              <a:t>mts</a:t>
            </a:r>
            <a:r>
              <a:rPr lang="es-ES" dirty="0"/>
              <a:t>”. INTER ELECTRICAS. Accedido el 15 de abril de 2024. [En línea]. Disponible: https://interelectricas.com.co/tuberia-metalica-y-pvc/2359-tubo-ducto-pvc-eb-de-4-x-6-mts.html </a:t>
            </a:r>
          </a:p>
          <a:p>
            <a:r>
              <a:rPr lang="es-ES" dirty="0"/>
              <a:t>[3]	</a:t>
            </a:r>
            <a:r>
              <a:rPr lang="es-ES" dirty="0" err="1"/>
              <a:t>eu_genio</a:t>
            </a:r>
            <a:r>
              <a:rPr lang="es-ES" dirty="0"/>
              <a:t>. “Planos de instalaciones </a:t>
            </a:r>
            <a:r>
              <a:rPr lang="es-ES" dirty="0" err="1"/>
              <a:t>hidraulicas</a:t>
            </a:r>
            <a:r>
              <a:rPr lang="es-ES" dirty="0"/>
              <a:t> casa (159.02 KB) | </a:t>
            </a:r>
            <a:r>
              <a:rPr lang="es-ES" dirty="0" err="1"/>
              <a:t>Bibliocad</a:t>
            </a:r>
            <a:r>
              <a:rPr lang="es-ES" dirty="0"/>
              <a:t>”. </a:t>
            </a:r>
            <a:r>
              <a:rPr lang="es-ES" dirty="0" err="1"/>
              <a:t>Bibliocad</a:t>
            </a:r>
            <a:r>
              <a:rPr lang="es-ES" dirty="0"/>
              <a:t>. Accedido el 15 de abril de 2024. [En línea]. Disponible: </a:t>
            </a:r>
            <a:r>
              <a:rPr lang="es-ES" dirty="0">
                <a:hlinkClick r:id="rId4"/>
              </a:rPr>
              <a:t>https://www.bibliocad.com/es/biblioteca/planos-de-instalaciones-hidraulicas-casa_57414/</a:t>
            </a:r>
            <a:endParaRPr lang="es-ES" dirty="0"/>
          </a:p>
          <a:p>
            <a:r>
              <a:rPr lang="es-ES" dirty="0"/>
              <a:t>[4]	J. A. R. VILLARRAGA. “NTC 1500 | PDF | Ingeniería hidráulica”. </a:t>
            </a:r>
            <a:r>
              <a:rPr lang="es-ES" dirty="0" err="1"/>
              <a:t>Scribd</a:t>
            </a:r>
            <a:r>
              <a:rPr lang="es-ES" dirty="0"/>
              <a:t>. Accedido el 15 de abril de 2024. [En línea]. Disponible: </a:t>
            </a:r>
            <a:r>
              <a:rPr lang="es-ES" dirty="0">
                <a:hlinkClick r:id="rId5"/>
              </a:rPr>
              <a:t>https://es.scribd.com/document/667017447/NTC-1500</a:t>
            </a:r>
            <a:endParaRPr lang="es-ES" dirty="0"/>
          </a:p>
          <a:p>
            <a:r>
              <a:rPr lang="es-ES" dirty="0"/>
              <a:t>[5]	“5.12- Diseño de la tubería de succión”. </a:t>
            </a:r>
            <a:r>
              <a:rPr lang="es-ES" dirty="0" err="1"/>
              <a:t>PumpsBombas</a:t>
            </a:r>
            <a:r>
              <a:rPr lang="es-ES" dirty="0"/>
              <a:t>. Accedido el 15 de abril de 2024. [En línea]. Disponible: https://pumpsbombas.com/curso/curso-seleccion-de-bombas-centrifugas/leccion/5-diseno-del-sistema-de-bombeo/capitulo/5-12-diseno-de-la-tuberia-de-succion/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99474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1727969" y="527075"/>
            <a:ext cx="11953106" cy="769441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algn="ctr"/>
            <a:r>
              <a:rPr lang="en-US" sz="5000" b="1" spc="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G R A C I A S</a:t>
            </a:r>
          </a:p>
        </p:txBody>
      </p:sp>
    </p:spTree>
    <p:extLst>
      <p:ext uri="{BB962C8B-B14F-4D97-AF65-F5344CB8AC3E}">
        <p14:creationId xmlns:p14="http://schemas.microsoft.com/office/powerpoint/2010/main" val="85106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544486" y="3556843"/>
            <a:ext cx="6592101" cy="807938"/>
          </a:xfrm>
        </p:spPr>
        <p:txBody>
          <a:bodyPr>
            <a:noAutofit/>
          </a:bodyPr>
          <a:lstStyle/>
          <a:p>
            <a:r>
              <a:rPr lang="es-CO" sz="5400" b="1" i="1" dirty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PREGUNTAS</a:t>
            </a:r>
          </a:p>
        </p:txBody>
      </p:sp>
    </p:spTree>
    <p:extLst>
      <p:ext uri="{BB962C8B-B14F-4D97-AF65-F5344CB8AC3E}">
        <p14:creationId xmlns:p14="http://schemas.microsoft.com/office/powerpoint/2010/main" val="1670765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41" y="1547710"/>
            <a:ext cx="11520000" cy="25770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0425F6-5BFF-4782-A94D-820241E425AD}"/>
              </a:ext>
            </a:extLst>
          </p:cNvPr>
          <p:cNvSpPr/>
          <p:nvPr/>
        </p:nvSpPr>
        <p:spPr>
          <a:xfrm>
            <a:off x="647849" y="819449"/>
            <a:ext cx="12381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400"/>
              </a:spcBef>
              <a:spcAft>
                <a:spcPts val="1500"/>
              </a:spcAft>
            </a:pPr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448049" y="2376636"/>
            <a:ext cx="91450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Características generales del sistema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1.1 Capacidades del sistema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 1.2 Diámetros de tuberías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  1.3 Normativas generales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Análisis del sistema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2.1 Determinación de materiales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 2.2 Determinación y cálculos de diámetros.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  2.3 Caudales requeridos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Características de los materiales y del sistema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3.1 Graficas correspondientes a la bomba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 3.2 - Diseño del Sistema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  3.3 -Referencias</a:t>
            </a:r>
          </a:p>
        </p:txBody>
      </p:sp>
    </p:spTree>
    <p:extLst>
      <p:ext uri="{BB962C8B-B14F-4D97-AF65-F5344CB8AC3E}">
        <p14:creationId xmlns:p14="http://schemas.microsoft.com/office/powerpoint/2010/main" val="982949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97" y="1254833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791865" y="432420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 del Sistema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334AF70-CFC8-32E9-B5B7-76CA11BF2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037" y="1408112"/>
            <a:ext cx="5715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3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97" y="1254833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791865" y="432420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 del Sistema</a:t>
            </a:r>
          </a:p>
        </p:txBody>
      </p:sp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D8BD93C5-84D2-94EA-1B77-716E6DA62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4" t="6298" r="16843" b="4176"/>
          <a:stretch/>
        </p:blipFill>
        <p:spPr>
          <a:xfrm>
            <a:off x="3672185" y="1500834"/>
            <a:ext cx="6696744" cy="6278198"/>
          </a:xfrm>
        </p:spPr>
      </p:pic>
    </p:spTree>
    <p:extLst>
      <p:ext uri="{BB962C8B-B14F-4D97-AF65-F5344CB8AC3E}">
        <p14:creationId xmlns:p14="http://schemas.microsoft.com/office/powerpoint/2010/main" val="3104865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69" y="1296516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791865" y="667173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Capacidades del sistema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0981" y="1872578"/>
            <a:ext cx="38104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dirty="0">
                <a:latin typeface="Arial" panose="020B0604020202020204" pitchFamily="34" charset="0"/>
                <a:cs typeface="Arial" panose="020B0604020202020204" pitchFamily="34" charset="0"/>
              </a:rPr>
              <a:t>Capacidad del tanque de almacenamiento</a:t>
            </a:r>
            <a:endParaRPr lang="es-CO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920821" y="1872578"/>
            <a:ext cx="42484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dirty="0">
                <a:latin typeface="Arial" panose="020B0604020202020204" pitchFamily="34" charset="0"/>
                <a:cs typeface="Arial" panose="020B0604020202020204" pitchFamily="34" charset="0"/>
              </a:rPr>
              <a:t>Capacidad de bombas del equipo de presión</a:t>
            </a:r>
            <a:endParaRPr lang="es-CO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208689" y="1872578"/>
            <a:ext cx="56166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dirty="0">
                <a:latin typeface="Arial" panose="020B0604020202020204" pitchFamily="34" charset="0"/>
                <a:cs typeface="Arial" panose="020B0604020202020204" pitchFamily="34" charset="0"/>
              </a:rPr>
              <a:t>Capacidad del tanque hidroneumático del sistema de presión</a:t>
            </a:r>
            <a:endParaRPr lang="es-CO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rotoplast.com.co/uploads/products/MEDIDAS-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" r="2306" b="2714"/>
          <a:stretch/>
        </p:blipFill>
        <p:spPr bwMode="auto">
          <a:xfrm>
            <a:off x="31585" y="2756332"/>
            <a:ext cx="3849840" cy="344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-10978" y="617654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Consumo de agua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-10978" y="6638205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Demanda máxima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-10978" y="7070546"/>
            <a:ext cx="3459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Necesidades de reserva</a:t>
            </a:r>
          </a:p>
        </p:txBody>
      </p:sp>
      <p:pic>
        <p:nvPicPr>
          <p:cNvPr id="1028" name="Picture 4" descr="https://indupal.com/catalogo/wp-content/uploads/2020/04/CUADRADO-IMAGENE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4" t="17142" r="10746" b="9430"/>
          <a:stretch/>
        </p:blipFill>
        <p:spPr bwMode="auto">
          <a:xfrm>
            <a:off x="4838923" y="3004934"/>
            <a:ext cx="3024336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4392265" y="6176539"/>
            <a:ext cx="363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Caudal requerido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4396675" y="6648383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Altura manométrica total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425956" y="7070545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Pérdidas de carga</a:t>
            </a:r>
          </a:p>
        </p:txBody>
      </p:sp>
      <p:pic>
        <p:nvPicPr>
          <p:cNvPr id="1030" name="Picture 6" descr="https://www.fesmex.com.mx/wp-content/uploads/2020/04/2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888" y="3052707"/>
            <a:ext cx="1658779" cy="312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/>
          <p:cNvSpPr txBox="1"/>
          <p:nvPr/>
        </p:nvSpPr>
        <p:spPr>
          <a:xfrm>
            <a:off x="9005187" y="6205864"/>
            <a:ext cx="363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Caudal requerido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005187" y="7117196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Pérdidas de carga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9005187" y="6648383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Altura manométrica total</a:t>
            </a:r>
          </a:p>
        </p:txBody>
      </p:sp>
    </p:spTree>
    <p:extLst>
      <p:ext uri="{BB962C8B-B14F-4D97-AF65-F5344CB8AC3E}">
        <p14:creationId xmlns:p14="http://schemas.microsoft.com/office/powerpoint/2010/main" val="4118639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04" y="1311384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791865" y="667173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Diámetros de tuberías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0981" y="1872578"/>
            <a:ext cx="3810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dirty="0">
                <a:latin typeface="Arial" panose="020B0604020202020204" pitchFamily="34" charset="0"/>
                <a:cs typeface="Arial" panose="020B0604020202020204" pitchFamily="34" charset="0"/>
              </a:rPr>
              <a:t>Principales e interiores </a:t>
            </a:r>
            <a:endParaRPr lang="es-CO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408593" y="1872578"/>
            <a:ext cx="4248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500" dirty="0">
                <a:latin typeface="Arial" panose="020B0604020202020204" pitchFamily="34" charset="0"/>
                <a:cs typeface="Arial" panose="020B0604020202020204" pitchFamily="34" charset="0"/>
              </a:rPr>
              <a:t>Pérdidas de carga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208689" y="1872578"/>
            <a:ext cx="56166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dirty="0">
                <a:latin typeface="Arial" panose="020B0604020202020204" pitchFamily="34" charset="0"/>
                <a:cs typeface="Arial" panose="020B0604020202020204" pitchFamily="34" charset="0"/>
              </a:rPr>
              <a:t>Velocidad del flujo</a:t>
            </a:r>
            <a:endParaRPr lang="es-CO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408593" y="6196291"/>
            <a:ext cx="4239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Pérdidas de carga admisibles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408593" y="7117196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Presión mínima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-10978" y="7099870"/>
            <a:ext cx="362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Resistencia a la corrosión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0" y="6205864"/>
            <a:ext cx="363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Caudal requerido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4396675" y="6648383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Longitud de las tuberías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-10979" y="6638205"/>
            <a:ext cx="343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Instalación y el costo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9005187" y="6205864"/>
            <a:ext cx="363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Límites máximos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005187" y="7117196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Tipo de aplicación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9005187" y="6648383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Función del material</a:t>
            </a:r>
          </a:p>
        </p:txBody>
      </p:sp>
      <p:pic>
        <p:nvPicPr>
          <p:cNvPr id="2052" name="Picture 4" descr="https://cdn.shopify.com/s/files/1/0110/3744/2110/files/Espesor_y_diametro_de_tubo_Multicapa.jpg?v=167473035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6" t="10626" r="8309" b="8184"/>
          <a:stretch/>
        </p:blipFill>
        <p:spPr bwMode="auto">
          <a:xfrm>
            <a:off x="345047" y="2701874"/>
            <a:ext cx="2910529" cy="328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lotusmallorca.com/aplicaciones/imagenes/lotusmallorca5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635" y="2600972"/>
            <a:ext cx="4465176" cy="298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unet.edu.ve/~fenomeno/F_DE_T-153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187" y="3168724"/>
            <a:ext cx="4514736" cy="161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49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97" y="1254833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647849" y="619328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Normativas generales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204" y="2121526"/>
            <a:ext cx="10307366" cy="137431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081" y="4104828"/>
            <a:ext cx="10382489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48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97" y="1254833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647849" y="628433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Determinación de materiales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1978811"/>
            <a:ext cx="3810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dirty="0">
                <a:latin typeface="Arial" panose="020B0604020202020204" pitchFamily="34" charset="0"/>
                <a:cs typeface="Arial" panose="020B0604020202020204" pitchFamily="34" charset="0"/>
              </a:rPr>
              <a:t>Presión de trabajo</a:t>
            </a:r>
            <a:endParaRPr lang="es-CO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328369" y="1872578"/>
            <a:ext cx="38104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dirty="0">
                <a:latin typeface="Arial" panose="020B0604020202020204" pitchFamily="34" charset="0"/>
                <a:cs typeface="Arial" panose="020B0604020202020204" pitchFamily="34" charset="0"/>
              </a:rPr>
              <a:t>Instalación y mantenimiento</a:t>
            </a:r>
            <a:endParaRPr lang="es-CO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670624" y="2024978"/>
            <a:ext cx="38104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dirty="0">
                <a:latin typeface="Arial" panose="020B0604020202020204" pitchFamily="34" charset="0"/>
                <a:cs typeface="Arial" panose="020B0604020202020204" pitchFamily="34" charset="0"/>
              </a:rPr>
              <a:t>Normativas locales y costo   </a:t>
            </a:r>
            <a:endParaRPr lang="es-CO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 descr="https://www.herramientasingenieria.com/LFlow/Grafico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94390"/>
            <a:ext cx="4547106" cy="201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-10978" y="7099870"/>
            <a:ext cx="362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Resistencia a la corrosión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0" y="6205864"/>
            <a:ext cx="363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Caudal requerido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-10979" y="6638205"/>
            <a:ext cx="343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Instalación y el costo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825746" y="6205864"/>
            <a:ext cx="3636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 Económico y fácilmente disponible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825746" y="7099869"/>
            <a:ext cx="343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Instalación y costo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9486413" y="6205864"/>
            <a:ext cx="363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Normativas locales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9468523" y="6730537"/>
            <a:ext cx="3435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Selección de materiales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844" y="3094390"/>
            <a:ext cx="3261493" cy="217432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8829" y="2976462"/>
            <a:ext cx="1374033" cy="301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72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97" y="1254833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815412" y="639280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ES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Determinación y cálculos de diámetros.</a:t>
            </a:r>
            <a:endParaRPr lang="es-CO" sz="40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E1770CF-B3B3-DE13-65E9-AB50D9BE1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09" y="4788223"/>
            <a:ext cx="6048671" cy="249412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D67B925-5305-2271-35A3-43CA1FC76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195" y="1259662"/>
            <a:ext cx="3829125" cy="38291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C8DA356-ACB6-0C8C-519B-395C3D654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017" y="4192425"/>
            <a:ext cx="3089920" cy="30899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A3E0922-D777-F3FC-A099-58C98295F4B4}"/>
              </a:ext>
            </a:extLst>
          </p:cNvPr>
          <p:cNvSpPr txBox="1"/>
          <p:nvPr/>
        </p:nvSpPr>
        <p:spPr>
          <a:xfrm>
            <a:off x="1079896" y="2016596"/>
            <a:ext cx="62646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Para el sistema se utilizará tuberías de PVC para el sistema en el edificio y de cobre para las tuberías del cuarto de bombas, las cuales están variando, en el caso del cuarto de bombas se tiene que la tubería es de 4 in y tiene reductores 3 / 4 de in en PVC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62860405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 institucional UM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institucional UMNG</Template>
  <TotalTime>5554</TotalTime>
  <Words>575</Words>
  <Application>Microsoft Office PowerPoint</Application>
  <PresentationFormat>Personalizado</PresentationFormat>
  <Paragraphs>77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Cambria</vt:lpstr>
      <vt:lpstr>Plantilla institucional UMNG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PREGUNTAS</vt:lpstr>
    </vt:vector>
  </TitlesOfParts>
  <Company>UNIVERSIDAD MILITAR NUEVA GRANADA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Guayara</dc:creator>
  <cp:lastModifiedBy>Andrés Felipe Bernal Urrea</cp:lastModifiedBy>
  <cp:revision>384</cp:revision>
  <dcterms:created xsi:type="dcterms:W3CDTF">2014-07-29T18:42:26Z</dcterms:created>
  <dcterms:modified xsi:type="dcterms:W3CDTF">2024-05-29T16:24:38Z</dcterms:modified>
</cp:coreProperties>
</file>